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771" r:id="rId3"/>
    <p:sldId id="772" r:id="rId4"/>
    <p:sldId id="733" r:id="rId5"/>
    <p:sldId id="756" r:id="rId6"/>
    <p:sldId id="471" r:id="rId7"/>
    <p:sldId id="704" r:id="rId8"/>
    <p:sldId id="532" r:id="rId9"/>
    <p:sldId id="738" r:id="rId10"/>
    <p:sldId id="478" r:id="rId11"/>
    <p:sldId id="533" r:id="rId12"/>
    <p:sldId id="739" r:id="rId13"/>
    <p:sldId id="741" r:id="rId14"/>
    <p:sldId id="411" r:id="rId15"/>
    <p:sldId id="412" r:id="rId16"/>
    <p:sldId id="416" r:id="rId17"/>
    <p:sldId id="417" r:id="rId18"/>
    <p:sldId id="418" r:id="rId19"/>
    <p:sldId id="736" r:id="rId20"/>
    <p:sldId id="770" r:id="rId21"/>
    <p:sldId id="737" r:id="rId22"/>
    <p:sldId id="743" r:id="rId23"/>
    <p:sldId id="745" r:id="rId24"/>
    <p:sldId id="747" r:id="rId25"/>
    <p:sldId id="748" r:id="rId26"/>
    <p:sldId id="749" r:id="rId27"/>
    <p:sldId id="746" r:id="rId28"/>
    <p:sldId id="420" r:id="rId29"/>
    <p:sldId id="528" r:id="rId30"/>
    <p:sldId id="750" r:id="rId31"/>
    <p:sldId id="519" r:id="rId32"/>
    <p:sldId id="520" r:id="rId33"/>
    <p:sldId id="316" r:id="rId34"/>
    <p:sldId id="401" r:id="rId35"/>
    <p:sldId id="682" r:id="rId36"/>
    <p:sldId id="3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8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4D38A-E422-0EDE-22AA-CDB8CDFB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3A8685-299B-A7D3-58BB-235730EB2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DDB3AE-C2EF-6988-9972-EF4E4516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153499-B6DC-F498-6F46-3D55C975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850C8-32F2-B5CC-254C-C0819E71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58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0BB8F-8C67-C898-11E0-3EF939BD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C7446E-B7DC-0578-3053-74487C52A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3F130B-B3A6-74D6-A21D-8DA95C32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EB80C1-ED42-444E-ACCC-05C2D822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D856A-1910-AF97-1F3C-49F36393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458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242B8B-95EC-E373-7357-44C142C0E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D9BA6-E066-AD96-609A-92099C79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B135D-5EBF-C030-B491-E7133051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3662DC-C9ED-DA35-7288-238F2F0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6C63BC-1C4B-17B1-551C-38E4A4D2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6899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F65A2-1432-91CF-46E1-B680023F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8BD4A-C040-1D67-9426-3EE85943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0564-2D78-9D8E-8767-5398AFED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D401F-7627-125D-7FB4-0A7654FD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A1D20E-407A-E6AE-443E-18D91C32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4788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491AD-A0CC-0A21-58EC-7CC40EB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41E11E-27C1-0AF3-3FB2-F32CF80F9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4C37B3-AF14-0EC0-C731-61818A91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E64245-9291-24E0-15E2-BAC857B7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F89D7-78AE-0C5D-A562-A0368256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8219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19070-315A-3FE0-F7AB-457B5B9A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F5FBA-73F4-2539-3136-6841B24B4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D95867-8308-09DE-815C-6BA6086A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BFC56B-EC73-450D-3F51-3AE3E286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C0CF2-2B79-C069-6016-EC5A3A9D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AE9FAC-1E14-7400-2EB5-8CB1472C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8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94645-A190-B686-06B0-6FC56FDF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7B201B-33BB-20FE-F06A-137CAD9FA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A0B958-5037-67DF-5B88-1DFF1CE36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80F6C3-69B4-E7B6-C3D8-77F6992DA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B9C092-DEA8-64E9-009A-F306F5EC8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02B094-27AC-ED41-11F8-1E223941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524ADE-EF3A-2D62-C6BF-3B00BE9C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E334FB-6FD5-8DA4-BAF3-274ECB78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799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3B1BE-FC72-FC76-3134-185138CB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0F40FF-9CD3-A0D6-BAC9-0FC540B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2DA50A-EF14-7DCE-A12D-6CB9D8D5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406AF7-B296-A6B9-E691-ED8BD60B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489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B47E10-202D-6BA4-1A99-FF96B202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74A683-FE14-96B3-0CCC-2C18BE7D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9D4CD8-7B05-4FB2-A2F8-2D1CD823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5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389A9-DA0B-8B93-E304-FA5AFA98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7CD991-7726-032A-D7AB-C67D9EDE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5F7447-33F2-5DE3-2363-DE4EC856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11866D-6CC9-BFA5-6C99-AF1C616B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38682F-73C7-51A1-7E42-8E2A4C6D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2C60AE-654F-888A-C2F4-C981FA4A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12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7D5BC-EDB5-FB91-5D0A-DAF0D8EB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7D169E-553E-A44D-5374-86BAE1CAF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3B8AB-97B0-FC20-9E8E-B0DD56E1F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08C189-D618-39B9-F75C-250229C1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9A49A1-0E70-AE0E-B182-ABCCD625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B34F9B-98EB-BA4D-7157-F04052A3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82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2A2D47-7E2C-ECDD-BB99-39FCF151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C586D8-F89C-1E84-4848-26FA0AC3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DE4F4-893F-81B3-1013-F3BADA50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13D2-0F45-4E1A-88DA-4A58D721690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9697F-EB08-F2AC-F469-41FCEE7C9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02ED30-E604-FFDF-B6B0-565C83158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1C3D-781F-4720-A29C-62C8BB220D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91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sites/entrez?Db=pubmed&amp;Cmd=Search&amp;Term=%22Hurtt%20CA%22%5bAuthor%5d&amp;itool=EntrezSystem2.PEntrez.Pubmed.Pubmed_ResultsPanel.Pubmed_RVAbstractPlusDrugs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1">
            <a:extLst>
              <a:ext uri="{FF2B5EF4-FFF2-40B4-BE49-F238E27FC236}">
                <a16:creationId xmlns:a16="http://schemas.microsoft.com/office/drawing/2014/main" xmlns="" id="{F3B6BDC4-4C2D-0515-6DB5-9BCC43C98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400" b="1" dirty="0"/>
              <a:t>Endodontic instruments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DEPARTMENT OF CONSERVATIVE DENTISTRY AND ENDODONTICS</a:t>
            </a:r>
            <a:endParaRPr lang="en-IN" altLang="en-US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xmlns="" id="{35B3A50D-6BB9-48D5-38D5-F9CD3B58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r>
              <a:rPr lang="en-US" altLang="en-US" sz="3600" b="1"/>
              <a:t>RUNGTA COLLEGE OF DENTAL SCIENCES AND RESEARCH</a:t>
            </a:r>
            <a:endParaRPr lang="en-IN" altLang="en-US" sz="3600" b="1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xmlns="" id="{BA0AC6DC-9B66-30F6-D848-F764430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9">
            <a:extLst>
              <a:ext uri="{FF2B5EF4-FFF2-40B4-BE49-F238E27FC236}">
                <a16:creationId xmlns:a16="http://schemas.microsoft.com/office/drawing/2014/main" xmlns="" id="{5D4A6838-D730-7371-85DD-B1AFA429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19601"/>
            <a:ext cx="440055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Content Placeholder 4">
            <a:extLst>
              <a:ext uri="{FF2B5EF4-FFF2-40B4-BE49-F238E27FC236}">
                <a16:creationId xmlns:a16="http://schemas.microsoft.com/office/drawing/2014/main" xmlns="" id="{7B142253-2DC9-9C22-DDDB-CF13B45C4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Richman (1957) 1</a:t>
            </a:r>
            <a:r>
              <a:rPr lang="en-US" altLang="en-US" baseline="30000"/>
              <a:t>st</a:t>
            </a:r>
            <a:r>
              <a:rPr lang="en-US" altLang="en-US"/>
              <a:t> use of ultrasonics in endodontics</a:t>
            </a:r>
          </a:p>
          <a:p>
            <a:endParaRPr lang="en-GB" altLang="en-US"/>
          </a:p>
          <a:p>
            <a:r>
              <a:rPr lang="en-US" altLang="en-US"/>
              <a:t>Martin and Cunningham were the first to develop a device, test &amp; market it as the CAVI ENDO</a:t>
            </a:r>
          </a:p>
          <a:p>
            <a:endParaRPr lang="en-GB" altLang="en-US"/>
          </a:p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80BCCC-851F-B498-A035-3D75F982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Ultrasonics</a:t>
            </a:r>
            <a:endParaRPr lang="en-US" dirty="0"/>
          </a:p>
        </p:txBody>
      </p:sp>
      <p:pic>
        <p:nvPicPr>
          <p:cNvPr id="227333" name="Picture 5">
            <a:extLst>
              <a:ext uri="{FF2B5EF4-FFF2-40B4-BE49-F238E27FC236}">
                <a16:creationId xmlns:a16="http://schemas.microsoft.com/office/drawing/2014/main" xmlns="" id="{B19E5CE7-DCBB-C96C-E83C-7096BC87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6601"/>
            <a:ext cx="48482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4" name="TextBox 9">
            <a:extLst>
              <a:ext uri="{FF2B5EF4-FFF2-40B4-BE49-F238E27FC236}">
                <a16:creationId xmlns:a16="http://schemas.microsoft.com/office/drawing/2014/main" xmlns="" id="{EB45E46D-D2B0-38B2-0C21-CE408B85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052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CAVI-ENDO</a:t>
            </a:r>
            <a:endParaRPr lang="en-US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5A209C-EC24-44A0-2B09-70A2AB63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90600"/>
            <a:ext cx="3657600" cy="1143000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Ultrasonics</a:t>
            </a:r>
            <a:endParaRPr lang="en-US" dirty="0"/>
          </a:p>
        </p:txBody>
      </p:sp>
      <p:pic>
        <p:nvPicPr>
          <p:cNvPr id="228355" name="Picture 2">
            <a:extLst>
              <a:ext uri="{FF2B5EF4-FFF2-40B4-BE49-F238E27FC236}">
                <a16:creationId xmlns:a16="http://schemas.microsoft.com/office/drawing/2014/main" xmlns="" id="{5BE500E4-AFED-46AC-5ADC-900B3764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4648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3">
            <a:extLst>
              <a:ext uri="{FF2B5EF4-FFF2-40B4-BE49-F238E27FC236}">
                <a16:creationId xmlns:a16="http://schemas.microsoft.com/office/drawing/2014/main" xmlns="" id="{43085BB6-F442-93EF-721D-D25CCE12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94138"/>
            <a:ext cx="3810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4">
            <a:extLst>
              <a:ext uri="{FF2B5EF4-FFF2-40B4-BE49-F238E27FC236}">
                <a16:creationId xmlns:a16="http://schemas.microsoft.com/office/drawing/2014/main" xmlns="" id="{2D2CE6E9-D896-1A2F-6FF5-9B1CB4A9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38600"/>
            <a:ext cx="4695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A5C57D-0F84-87CC-B720-97FB49F96845}"/>
              </a:ext>
            </a:extLst>
          </p:cNvPr>
          <p:cNvSpPr txBox="1"/>
          <p:nvPr/>
        </p:nvSpPr>
        <p:spPr>
          <a:xfrm>
            <a:off x="2514600" y="3505200"/>
            <a:ext cx="28194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 err="1"/>
              <a:t>Cavitational</a:t>
            </a:r>
            <a:r>
              <a:rPr lang="en-GB" dirty="0"/>
              <a:t> Activity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A41FCD-B644-6743-0C5B-7BA8491DADAC}"/>
              </a:ext>
            </a:extLst>
          </p:cNvPr>
          <p:cNvSpPr txBox="1"/>
          <p:nvPr/>
        </p:nvSpPr>
        <p:spPr>
          <a:xfrm>
            <a:off x="7086600" y="3505200"/>
            <a:ext cx="2667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Acoustic Streaming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>
            <a:extLst>
              <a:ext uri="{FF2B5EF4-FFF2-40B4-BE49-F238E27FC236}">
                <a16:creationId xmlns:a16="http://schemas.microsoft.com/office/drawing/2014/main" xmlns="" id="{7B3E9A3F-BE75-8C99-D603-8C0667D7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048000"/>
            <a:ext cx="455771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3" name="Picture 5">
            <a:extLst>
              <a:ext uri="{FF2B5EF4-FFF2-40B4-BE49-F238E27FC236}">
                <a16:creationId xmlns:a16="http://schemas.microsoft.com/office/drawing/2014/main" xmlns="" id="{03B70D1F-22F4-1E72-0F53-E6D17577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467677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3" descr="C:\Documents and Settings\hp\Desktop\2.JPG">
            <a:extLst>
              <a:ext uri="{FF2B5EF4-FFF2-40B4-BE49-F238E27FC236}">
                <a16:creationId xmlns:a16="http://schemas.microsoft.com/office/drawing/2014/main" xmlns="" id="{DBFDE47F-CB48-C09A-AE05-80B1A294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733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7" name="Picture 2">
            <a:extLst>
              <a:ext uri="{FF2B5EF4-FFF2-40B4-BE49-F238E27FC236}">
                <a16:creationId xmlns:a16="http://schemas.microsoft.com/office/drawing/2014/main" xmlns="" id="{457C0381-52AF-CDB4-A281-1BC6E5FA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7150" y="3771900"/>
            <a:ext cx="1720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8" name="Picture 2" descr="C:\Documents and Settings\hp\Desktop\New Folder (4)\IMG_3403.JPG">
            <a:extLst>
              <a:ext uri="{FF2B5EF4-FFF2-40B4-BE49-F238E27FC236}">
                <a16:creationId xmlns:a16="http://schemas.microsoft.com/office/drawing/2014/main" xmlns="" id="{37C39A7C-6818-8408-0CDA-FDE877B6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752601"/>
            <a:ext cx="30972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5498EA-BD84-8D86-F6AF-D60AE413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/>
              <a:t>Ultrasonic Tips</a:t>
            </a:r>
            <a:endParaRPr lang="en-US" dirty="0"/>
          </a:p>
        </p:txBody>
      </p:sp>
      <p:pic>
        <p:nvPicPr>
          <p:cNvPr id="231430" name="Picture 6">
            <a:extLst>
              <a:ext uri="{FF2B5EF4-FFF2-40B4-BE49-F238E27FC236}">
                <a16:creationId xmlns:a16="http://schemas.microsoft.com/office/drawing/2014/main" xmlns="" id="{63036309-2372-6680-A757-0FCB3C10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2427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8E8574D6-081C-3D77-3452-3BF60021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00200"/>
            <a:ext cx="28010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1432" name="Picture 4" descr="C:\Documents and Settings\hp\Desktop\3.JPG">
            <a:extLst>
              <a:ext uri="{FF2B5EF4-FFF2-40B4-BE49-F238E27FC236}">
                <a16:creationId xmlns:a16="http://schemas.microsoft.com/office/drawing/2014/main" xmlns="" id="{0AEA8FDA-16D1-A940-954B-9D24F3AE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1"/>
            <a:ext cx="3238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5" descr="C:\Documents and Settings\hp\Desktop\4.JPG">
            <a:extLst>
              <a:ext uri="{FF2B5EF4-FFF2-40B4-BE49-F238E27FC236}">
                <a16:creationId xmlns:a16="http://schemas.microsoft.com/office/drawing/2014/main" xmlns="" id="{4D33FAA7-5426-A8A9-1A67-7889DEC5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229100"/>
            <a:ext cx="2162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4" name="Picture 2">
            <a:extLst>
              <a:ext uri="{FF2B5EF4-FFF2-40B4-BE49-F238E27FC236}">
                <a16:creationId xmlns:a16="http://schemas.microsoft.com/office/drawing/2014/main" xmlns="" id="{503341FC-DAF1-827D-7133-7C89416A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4" y="0"/>
            <a:ext cx="370998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5" name="Picture 6" descr="E:\ROHEET FOLDERS\WEBSITE\TIPS\Non-Surgical Tips\BUC tips.JPG">
            <a:extLst>
              <a:ext uri="{FF2B5EF4-FFF2-40B4-BE49-F238E27FC236}">
                <a16:creationId xmlns:a16="http://schemas.microsoft.com/office/drawing/2014/main" xmlns="" id="{561F9963-41E8-C5E0-61B3-A8B3E9C5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3162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Content Placeholder 2">
            <a:extLst>
              <a:ext uri="{FF2B5EF4-FFF2-40B4-BE49-F238E27FC236}">
                <a16:creationId xmlns:a16="http://schemas.microsoft.com/office/drawing/2014/main" xmlns="" id="{1231805E-5789-2A40-E6EE-09986CFE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4525963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3200"/>
              <a:t>Components of the different ultrasonic systems have been broadly classified as follows: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/>
              <a:t>(1) Access Refinement Tips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/>
              <a:t>(2) Vibratory Tips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/>
              <a:t>(3) Bulk Removal Tips And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/>
              <a:t>(4) Troughing Tips.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Content Placeholder 2">
            <a:extLst>
              <a:ext uri="{FF2B5EF4-FFF2-40B4-BE49-F238E27FC236}">
                <a16:creationId xmlns:a16="http://schemas.microsoft.com/office/drawing/2014/main" xmlns="" id="{040D9C2C-E39C-D8F0-A11C-8F8756000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4525963"/>
          </a:xfrm>
        </p:spPr>
        <p:txBody>
          <a:bodyPr/>
          <a:lstStyle/>
          <a:p>
            <a:r>
              <a:rPr lang="en-US" altLang="en-US" sz="2000">
                <a:cs typeface="Times New Roman" panose="02020603050405020304" pitchFamily="18" charset="0"/>
              </a:rPr>
              <a:t>Advantages:</a:t>
            </a:r>
          </a:p>
          <a:p>
            <a:r>
              <a:rPr lang="en-US" altLang="en-US" sz="2000">
                <a:cs typeface="Times New Roman" panose="02020603050405020304" pitchFamily="18" charset="0"/>
              </a:rPr>
              <a:t>There is no handpiece head to obscure vision and, </a:t>
            </a:r>
          </a:p>
          <a:p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Direct Access &amp; Vision</a:t>
            </a:r>
          </a:p>
          <a:p>
            <a:r>
              <a:rPr lang="en-US" altLang="en-US" sz="2000">
                <a:cs typeface="Times New Roman" panose="02020603050405020304" pitchFamily="18" charset="0"/>
              </a:rPr>
              <a:t>Size of ultrasonic tips is smaller than the smallest burs; therefore, the dentine can be brushed off in 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smaller increments and with greater control</a:t>
            </a:r>
            <a:r>
              <a:rPr lang="en-US" altLang="en-US" sz="2000"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000">
                <a:cs typeface="Times New Roman" panose="02020603050405020304" pitchFamily="18" charset="0"/>
              </a:rPr>
              <a:t>The process allows for 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exposure of any missed or hidden canals </a:t>
            </a:r>
            <a:r>
              <a:rPr lang="en-US" altLang="en-US" sz="2000">
                <a:cs typeface="Times New Roman" panose="02020603050405020304" pitchFamily="18" charset="0"/>
              </a:rPr>
              <a:t>or recesses containing necrotic pulp tissue without gutting down the tooth structure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GB" altLang="en-US" sz="20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7AADCBC3-A899-E657-1847-2A58F02A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Access refinement tips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6E38856-9EE8-D062-66B3-6F11D4D1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67628"/>
            <a:ext cx="4724400" cy="300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Content Placeholder 2">
            <a:extLst>
              <a:ext uri="{FF2B5EF4-FFF2-40B4-BE49-F238E27FC236}">
                <a16:creationId xmlns:a16="http://schemas.microsoft.com/office/drawing/2014/main" xmlns="" id="{43FF86DF-6531-DC55-A152-6AAE30D8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The VT (Sybron Endo), Osada Enac ST09, and CPR 1 are examples of such instrument tips.</a:t>
            </a:r>
          </a:p>
          <a:p>
            <a:endParaRPr lang="en-US" altLang="en-US" sz="2000"/>
          </a:p>
          <a:p>
            <a:r>
              <a:rPr lang="en-US" altLang="en-US" sz="2000"/>
              <a:t>The tips of these instruments are spherical or flat and are placed against the post to transmit vibration.</a:t>
            </a:r>
          </a:p>
          <a:p>
            <a:endParaRPr lang="en-US" altLang="en-US" sz="2000"/>
          </a:p>
          <a:p>
            <a:r>
              <a:rPr lang="en-US" altLang="en-US" sz="2000"/>
              <a:t>Activated at maximum intensity and moved circumferentially</a:t>
            </a:r>
          </a:p>
          <a:p>
            <a:endParaRPr lang="en-US" altLang="en-US" sz="200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6515F4BC-42D8-F839-645A-B39C3E9B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Vibratory tips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Content Placeholder 2">
            <a:extLst>
              <a:ext uri="{FF2B5EF4-FFF2-40B4-BE49-F238E27FC236}">
                <a16:creationId xmlns:a16="http://schemas.microsoft.com/office/drawing/2014/main" xmlns="" id="{C9BCA5BD-A622-19CB-9043-57F72FB2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/>
              <a:t>Bulk removal tips are extremely sharp and sturdy tips that are operated at moderate or maximum intensity of the ultrasonic unit.</a:t>
            </a:r>
          </a:p>
          <a:p>
            <a:pPr>
              <a:lnSpc>
                <a:spcPct val="150000"/>
              </a:lnSpc>
            </a:pPr>
            <a:r>
              <a:rPr lang="en-GB" altLang="en-US" sz="2000"/>
              <a:t>Eg. </a:t>
            </a:r>
            <a:r>
              <a:rPr lang="en-US" altLang="en-US" sz="2000"/>
              <a:t>BUC 1 and CPR 2D</a:t>
            </a:r>
          </a:p>
          <a:p>
            <a:pPr>
              <a:lnSpc>
                <a:spcPct val="150000"/>
              </a:lnSpc>
            </a:pPr>
            <a:r>
              <a:rPr lang="en-US" altLang="en-US" sz="2000"/>
              <a:t>Designed primarily to remove dentine and core material quickly and expeditiously before subjecting the root canal obstruction to vibratory or troughing procedures.</a:t>
            </a: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FA7C8E26-1C79-9B88-18B9-897D1F14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Bulk removal tips</a:t>
            </a:r>
          </a:p>
        </p:txBody>
      </p:sp>
      <p:pic>
        <p:nvPicPr>
          <p:cNvPr id="236548" name="Picture 2" descr="E:\ROHEET FOLDERS\Endo instruments\INSTRUMENT pics\buc set.jpg">
            <a:extLst>
              <a:ext uri="{FF2B5EF4-FFF2-40B4-BE49-F238E27FC236}">
                <a16:creationId xmlns:a16="http://schemas.microsoft.com/office/drawing/2014/main" xmlns="" id="{146B1E33-FE1D-B539-7653-B4E364C4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1"/>
            <a:ext cx="42624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Content Placeholder 2">
            <a:extLst>
              <a:ext uri="{FF2B5EF4-FFF2-40B4-BE49-F238E27FC236}">
                <a16:creationId xmlns:a16="http://schemas.microsoft.com/office/drawing/2014/main" xmlns="" id="{09796C4E-E6C9-F43C-AFF1-7A74D061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4525963"/>
          </a:xfrm>
        </p:spPr>
        <p:txBody>
          <a:bodyPr/>
          <a:lstStyle/>
          <a:p>
            <a:r>
              <a:rPr lang="en-US" altLang="en-US" sz="2000"/>
              <a:t>Troughing tips are used to create a sufficiently deep trough around posts to maximize the benefits of subsequently applied vibratory or extraction forces.</a:t>
            </a:r>
          </a:p>
          <a:p>
            <a:r>
              <a:rPr lang="en-US" altLang="en-US" sz="2000"/>
              <a:t>Initially, the troughing is performed with instruments such as CPR 3D, 4D, and 5D, which are 15, 20, and 25 mm in length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000"/>
              <a:t>coronal, middle, and apical one third of root canals.</a:t>
            </a:r>
          </a:p>
          <a:p>
            <a:r>
              <a:rPr lang="en-US" altLang="en-US" sz="2000"/>
              <a:t>The BUC 3 (Obtura/Spartan, Fenton, Ohio) or CT 4 tip (Sybron Endo), which also is available with a diamond coating, can be used for this purpose.</a:t>
            </a:r>
          </a:p>
          <a:p>
            <a:endParaRPr lang="en-US" altLang="en-US" sz="2000"/>
          </a:p>
          <a:p>
            <a:endParaRPr lang="en-US" altLang="en-US" sz="2000"/>
          </a:p>
          <a:p>
            <a:pPr eaLnBrk="1" hangingPunct="1"/>
            <a:endParaRPr lang="en-US" altLang="en-US" sz="2000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982DBB58-874E-CA8F-FEB0-A8404D60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Troughing</a:t>
            </a:r>
            <a:r>
              <a:rPr lang="en-US" dirty="0"/>
              <a:t> tips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8FAF14-9C7F-D23B-B5CC-32A6EA8F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1" y="3571104"/>
            <a:ext cx="4876799" cy="328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Content Placeholder 1">
            <a:extLst>
              <a:ext uri="{FF2B5EF4-FFF2-40B4-BE49-F238E27FC236}">
                <a16:creationId xmlns:a16="http://schemas.microsoft.com/office/drawing/2014/main" xmlns="" id="{72B380AD-5158-EA15-FAF5-6F87744B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3949700"/>
          </a:xfrm>
        </p:spPr>
        <p:txBody>
          <a:bodyPr/>
          <a:lstStyle/>
          <a:p>
            <a:r>
              <a:rPr lang="en-GB" altLang="en-US" sz="3600"/>
              <a:t>Gutta Percha Removal</a:t>
            </a:r>
          </a:p>
          <a:p>
            <a:r>
              <a:rPr lang="en-GB" altLang="en-US" sz="3600"/>
              <a:t>Post Removal</a:t>
            </a:r>
          </a:p>
          <a:p>
            <a:r>
              <a:rPr lang="en-GB" altLang="en-US" sz="3600"/>
              <a:t>Instrument Removal </a:t>
            </a:r>
          </a:p>
          <a:p>
            <a:endParaRPr lang="en-GB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AEB638-D255-4593-4635-871ED891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dirty="0"/>
              <a:t>Non-Surgical </a:t>
            </a:r>
            <a:br>
              <a:rPr lang="en-GB" dirty="0"/>
            </a:br>
            <a:r>
              <a:rPr lang="en-GB" dirty="0"/>
              <a:t>Endodontic Retreatment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6B315AD-B566-3F8D-5A8E-0624E7001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ubtitle 1">
            <a:extLst>
              <a:ext uri="{FF2B5EF4-FFF2-40B4-BE49-F238E27FC236}">
                <a16:creationId xmlns:a16="http://schemas.microsoft.com/office/drawing/2014/main" xmlns="" id="{729E263D-BA1D-EDE3-996A-0F4B8A8C39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1800"/>
          </a:p>
          <a:p>
            <a:endParaRPr lang="en-I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77FA36-05BC-1375-1CEC-3A7E66BFFF19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514600"/>
          <a:ext cx="8305800" cy="284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History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Classification of endodontic instruments 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Rubber dam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73EBF8-702D-732F-15ED-B3320897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Gutta Percha Removal</a:t>
            </a:r>
            <a:endParaRPr lang="en-US" dirty="0"/>
          </a:p>
        </p:txBody>
      </p:sp>
      <p:pic>
        <p:nvPicPr>
          <p:cNvPr id="240643" name="Picture 2" descr="C:\Documents and Settings\hp\Desktop\New Folder (5)\IMG_3411.JPG">
            <a:extLst>
              <a:ext uri="{FF2B5EF4-FFF2-40B4-BE49-F238E27FC236}">
                <a16:creationId xmlns:a16="http://schemas.microsoft.com/office/drawing/2014/main" xmlns="" id="{389F3835-30FE-D9EC-A2C5-1746644B73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05600" y="1447801"/>
            <a:ext cx="3081338" cy="4525963"/>
          </a:xfrm>
          <a:noFill/>
        </p:spPr>
      </p:pic>
      <p:sp>
        <p:nvSpPr>
          <p:cNvPr id="240644" name="TextBox 4">
            <a:extLst>
              <a:ext uri="{FF2B5EF4-FFF2-40B4-BE49-F238E27FC236}">
                <a16:creationId xmlns:a16="http://schemas.microsoft.com/office/drawing/2014/main" xmlns="" id="{31F29A86-E489-0953-F5F3-B2C4FEE15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1"/>
            <a:ext cx="4419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Engaging an Endodontic File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Softening with chemicals 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Use of Rotary Instruments</a:t>
            </a:r>
            <a:endParaRPr lang="en-US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B3C6D1-D3CA-F09E-A24A-95829666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Protaper</a:t>
            </a:r>
            <a:r>
              <a:rPr lang="en-GB" dirty="0"/>
              <a:t> Retreatment Files</a:t>
            </a:r>
            <a:endParaRPr lang="en-US" dirty="0"/>
          </a:p>
        </p:txBody>
      </p:sp>
      <p:pic>
        <p:nvPicPr>
          <p:cNvPr id="241667" name="Picture 2" descr="C:\Documents and Settings\hp\Desktop\New Folder (3)\retreat.JPG">
            <a:extLst>
              <a:ext uri="{FF2B5EF4-FFF2-40B4-BE49-F238E27FC236}">
                <a16:creationId xmlns:a16="http://schemas.microsoft.com/office/drawing/2014/main" xmlns="" id="{E8AF0EA0-7579-5E74-8A2A-8ACE445811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38375" y="1481138"/>
            <a:ext cx="7715250" cy="4525962"/>
          </a:xfrm>
          <a:noFill/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D0702636-E172-D0B0-3AAA-E7CDA215BF32}"/>
              </a:ext>
            </a:extLst>
          </p:cNvPr>
          <p:cNvSpPr txBox="1">
            <a:spLocks/>
          </p:cNvSpPr>
          <p:nvPr/>
        </p:nvSpPr>
        <p:spPr>
          <a:xfrm>
            <a:off x="2133600" y="1447800"/>
            <a:ext cx="8229600" cy="2514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GB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D1</a:t>
            </a:r>
          </a:p>
          <a:p>
            <a:pPr eaLnBrk="0" hangingPunct="0">
              <a:defRPr/>
            </a:pPr>
            <a:r>
              <a:rPr lang="en-GB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D2</a:t>
            </a:r>
          </a:p>
          <a:p>
            <a:pPr eaLnBrk="0" hangingPunct="0">
              <a:defRPr/>
            </a:pPr>
            <a:r>
              <a:rPr lang="en-GB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D3</a:t>
            </a: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8">
            <a:extLst>
              <a:ext uri="{FF2B5EF4-FFF2-40B4-BE49-F238E27FC236}">
                <a16:creationId xmlns:a16="http://schemas.microsoft.com/office/drawing/2014/main" xmlns="" id="{FB0ACB62-C957-9892-89B2-5B7F8B12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5575D4A-71A7-1744-C550-CF94E58F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077200" cy="1143000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Post Removal Systems</a:t>
            </a:r>
            <a:endParaRPr lang="en-US" dirty="0"/>
          </a:p>
        </p:txBody>
      </p:sp>
      <p:pic>
        <p:nvPicPr>
          <p:cNvPr id="242692" name="Picture 7">
            <a:extLst>
              <a:ext uri="{FF2B5EF4-FFF2-40B4-BE49-F238E27FC236}">
                <a16:creationId xmlns:a16="http://schemas.microsoft.com/office/drawing/2014/main" xmlns="" id="{7113353E-2344-3827-BB6B-EB0942AA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7AA5DD-BC6C-E806-8304-3F8532BEEE8F}"/>
              </a:ext>
            </a:extLst>
          </p:cNvPr>
          <p:cNvSpPr txBox="1"/>
          <p:nvPr/>
        </p:nvSpPr>
        <p:spPr>
          <a:xfrm>
            <a:off x="2057400" y="838200"/>
            <a:ext cx="3276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 err="1"/>
              <a:t>Ruddle</a:t>
            </a:r>
            <a:r>
              <a:rPr lang="en-GB" b="1" dirty="0"/>
              <a:t> Post Removal Kit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193E66-9BE7-781D-8BCD-EEF676629A56}"/>
              </a:ext>
            </a:extLst>
          </p:cNvPr>
          <p:cNvSpPr txBox="1"/>
          <p:nvPr/>
        </p:nvSpPr>
        <p:spPr>
          <a:xfrm>
            <a:off x="1905000" y="3886200"/>
            <a:ext cx="33528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Domer</a:t>
            </a:r>
            <a:r>
              <a:rPr lang="en-US" b="1" dirty="0"/>
              <a:t> Bur, Trepan And Tap</a:t>
            </a:r>
          </a:p>
        </p:txBody>
      </p:sp>
      <p:pic>
        <p:nvPicPr>
          <p:cNvPr id="242695" name="Picture 9">
            <a:extLst>
              <a:ext uri="{FF2B5EF4-FFF2-40B4-BE49-F238E27FC236}">
                <a16:creationId xmlns:a16="http://schemas.microsoft.com/office/drawing/2014/main" xmlns="" id="{371CDAAB-A472-5094-8814-8BA45ECD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176" y="1219200"/>
            <a:ext cx="4949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6" name="Picture 10">
            <a:extLst>
              <a:ext uri="{FF2B5EF4-FFF2-40B4-BE49-F238E27FC236}">
                <a16:creationId xmlns:a16="http://schemas.microsoft.com/office/drawing/2014/main" xmlns="" id="{A07E8028-FAE1-59E8-3E1B-3434463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71900"/>
            <a:ext cx="2476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249C58-822E-504E-3D0F-56545A387E8C}"/>
              </a:ext>
            </a:extLst>
          </p:cNvPr>
          <p:cNvSpPr txBox="1"/>
          <p:nvPr/>
        </p:nvSpPr>
        <p:spPr>
          <a:xfrm>
            <a:off x="7086600" y="838200"/>
            <a:ext cx="20574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 err="1"/>
              <a:t>Masseran</a:t>
            </a:r>
            <a:r>
              <a:rPr lang="en-GB" b="1" dirty="0"/>
              <a:t> Kit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BBC76D-91BC-487B-806A-629C91DE98F7}"/>
              </a:ext>
            </a:extLst>
          </p:cNvPr>
          <p:cNvSpPr txBox="1"/>
          <p:nvPr/>
        </p:nvSpPr>
        <p:spPr>
          <a:xfrm>
            <a:off x="5410200" y="4953000"/>
            <a:ext cx="25908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 err="1"/>
              <a:t>Masseran</a:t>
            </a:r>
            <a:r>
              <a:rPr lang="en-GB" b="1" dirty="0"/>
              <a:t> </a:t>
            </a:r>
            <a:r>
              <a:rPr lang="en-GB" b="1" dirty="0" err="1"/>
              <a:t>Trephan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>
            <a:extLst>
              <a:ext uri="{FF2B5EF4-FFF2-40B4-BE49-F238E27FC236}">
                <a16:creationId xmlns:a16="http://schemas.microsoft.com/office/drawing/2014/main" xmlns="" id="{E4065A71-19D2-E907-6256-4F00B0E71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3886200"/>
            <a:ext cx="4038600" cy="26987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4EB1AE-1423-D332-0658-5F1BC9D4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Steiglitz</a:t>
            </a:r>
            <a:r>
              <a:rPr lang="en-GB" dirty="0"/>
              <a:t> Forceps</a:t>
            </a:r>
            <a:endParaRPr lang="en-US" dirty="0"/>
          </a:p>
        </p:txBody>
      </p:sp>
      <p:pic>
        <p:nvPicPr>
          <p:cNvPr id="214018" name="Picture 2">
            <a:extLst>
              <a:ext uri="{FF2B5EF4-FFF2-40B4-BE49-F238E27FC236}">
                <a16:creationId xmlns:a16="http://schemas.microsoft.com/office/drawing/2014/main" xmlns="" id="{8169B31D-D364-7460-B89E-B37037E9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4038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4741" name="Picture 5">
            <a:extLst>
              <a:ext uri="{FF2B5EF4-FFF2-40B4-BE49-F238E27FC236}">
                <a16:creationId xmlns:a16="http://schemas.microsoft.com/office/drawing/2014/main" xmlns="" id="{5333AD23-7E35-C128-8892-6613C309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2914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2" name="TextBox 5">
            <a:extLst>
              <a:ext uri="{FF2B5EF4-FFF2-40B4-BE49-F238E27FC236}">
                <a16:creationId xmlns:a16="http://schemas.microsoft.com/office/drawing/2014/main" xmlns="" id="{C026AF2C-5BCE-3908-F07C-56EC6EF3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8674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Modification of the tip for</a:t>
            </a:r>
          </a:p>
          <a:p>
            <a:pPr eaLnBrk="1" hangingPunct="1"/>
            <a:r>
              <a:rPr lang="en-GB" altLang="en-US"/>
              <a:t> ease of access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Content Placeholder 1">
            <a:extLst>
              <a:ext uri="{FF2B5EF4-FFF2-40B4-BE49-F238E27FC236}">
                <a16:creationId xmlns:a16="http://schemas.microsoft.com/office/drawing/2014/main" xmlns="" id="{9ACD9D4B-F04A-9903-AD4E-EE84613DF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LN Burs</a:t>
            </a:r>
          </a:p>
          <a:p>
            <a:r>
              <a:rPr lang="en-GB" altLang="en-US"/>
              <a:t>For access around posts &amp; separated instruments  (0.06)</a:t>
            </a:r>
            <a:endParaRPr lang="en-US" altLang="en-US"/>
          </a:p>
        </p:txBody>
      </p:sp>
      <p:pic>
        <p:nvPicPr>
          <p:cNvPr id="245763" name="Picture 32" descr="Product Image">
            <a:extLst>
              <a:ext uri="{FF2B5EF4-FFF2-40B4-BE49-F238E27FC236}">
                <a16:creationId xmlns:a16="http://schemas.microsoft.com/office/drawing/2014/main" xmlns="" id="{DC11FD7D-EECD-FEE8-3195-9DFC310E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581400"/>
            <a:ext cx="6107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Content Placeholder 1">
            <a:extLst>
              <a:ext uri="{FF2B5EF4-FFF2-40B4-BE49-F238E27FC236}">
                <a16:creationId xmlns:a16="http://schemas.microsoft.com/office/drawing/2014/main" xmlns="" id="{9616149E-A934-0D46-ECB5-430DB8F9C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6096000" cy="1262062"/>
          </a:xfrm>
        </p:spPr>
        <p:txBody>
          <a:bodyPr/>
          <a:lstStyle/>
          <a:p>
            <a:r>
              <a:rPr lang="en-US" altLang="en-US" sz="2000"/>
              <a:t>34mm-long Round Carbide-tipped Troughing Burs </a:t>
            </a:r>
          </a:p>
          <a:p>
            <a:r>
              <a:rPr lang="en-US" altLang="en-US" sz="2000"/>
              <a:t>Stiff Shafts That Are 1mm In Diameter. </a:t>
            </a:r>
          </a:p>
          <a:p>
            <a:r>
              <a:rPr lang="en-US" altLang="en-US" sz="2000"/>
              <a:t>Available In 4 Sizes: #1/2, #1, #2 And #4.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133C85-3945-2D2D-E3CA-4179470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MUNCE DISCOVERY BURS </a:t>
            </a:r>
          </a:p>
        </p:txBody>
      </p:sp>
      <p:pic>
        <p:nvPicPr>
          <p:cNvPr id="246788" name="Picture 2" descr="C:\Documents and Settings\hp\Desktop\munce.bmp">
            <a:extLst>
              <a:ext uri="{FF2B5EF4-FFF2-40B4-BE49-F238E27FC236}">
                <a16:creationId xmlns:a16="http://schemas.microsoft.com/office/drawing/2014/main" xmlns="" id="{A1ABE803-9121-0A6C-E162-5C328862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Picture 3" descr="C:\Documents and Settings\hp\Desktop\munce1.JPG">
            <a:extLst>
              <a:ext uri="{FF2B5EF4-FFF2-40B4-BE49-F238E27FC236}">
                <a16:creationId xmlns:a16="http://schemas.microsoft.com/office/drawing/2014/main" xmlns="" id="{5D43ADDB-C6B6-4D60-916E-2526FFC7C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848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39455C3-82E9-9839-7199-6C94DB44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Mueller burs</a:t>
            </a:r>
          </a:p>
        </p:txBody>
      </p:sp>
      <p:pic>
        <p:nvPicPr>
          <p:cNvPr id="247811" name="Picture 2">
            <a:extLst>
              <a:ext uri="{FF2B5EF4-FFF2-40B4-BE49-F238E27FC236}">
                <a16:creationId xmlns:a16="http://schemas.microsoft.com/office/drawing/2014/main" xmlns="" id="{698C78C3-3A35-8EA5-9702-3310B2DD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4860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2" name="Picture 3">
            <a:extLst>
              <a:ext uri="{FF2B5EF4-FFF2-40B4-BE49-F238E27FC236}">
                <a16:creationId xmlns:a16="http://schemas.microsoft.com/office/drawing/2014/main" xmlns="" id="{922203E1-743B-6CE9-E856-1F841AFB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646489"/>
            <a:ext cx="376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FD9190-17E2-D10A-AE0A-64DD93697442}"/>
              </a:ext>
            </a:extLst>
          </p:cNvPr>
          <p:cNvSpPr txBox="1"/>
          <p:nvPr/>
        </p:nvSpPr>
        <p:spPr>
          <a:xfrm>
            <a:off x="6781800" y="2819400"/>
            <a:ext cx="2133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Tip of #70 file.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490880-F2F5-3EEE-88C8-896A60A01F12}"/>
              </a:ext>
            </a:extLst>
          </p:cNvPr>
          <p:cNvSpPr txBox="1"/>
          <p:nvPr/>
        </p:nvSpPr>
        <p:spPr>
          <a:xfrm>
            <a:off x="8305800" y="3352800"/>
            <a:ext cx="2133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Smallest 0.9mm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67DC632-BB2D-5D98-FF01-E5630A64C5A1}"/>
              </a:ext>
            </a:extLst>
          </p:cNvPr>
          <p:cNvCxnSpPr/>
          <p:nvPr/>
        </p:nvCxnSpPr>
        <p:spPr>
          <a:xfrm rot="5400000">
            <a:off x="7200900" y="33147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8A93B59-7C16-1086-B2B4-9D99BAAE0231}"/>
              </a:ext>
            </a:extLst>
          </p:cNvPr>
          <p:cNvCxnSpPr/>
          <p:nvPr/>
        </p:nvCxnSpPr>
        <p:spPr>
          <a:xfrm rot="10800000" flipV="1">
            <a:off x="7696200" y="3733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5" descr="C:\Documents and Settings\hp\Desktop\Picture3.jpg">
            <a:extLst>
              <a:ext uri="{FF2B5EF4-FFF2-40B4-BE49-F238E27FC236}">
                <a16:creationId xmlns:a16="http://schemas.microsoft.com/office/drawing/2014/main" xmlns="" id="{D247B637-6DAF-2FDD-5CE7-C4802BC4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667001"/>
            <a:ext cx="39147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>
            <a:extLst>
              <a:ext uri="{FF2B5EF4-FFF2-40B4-BE49-F238E27FC236}">
                <a16:creationId xmlns:a16="http://schemas.microsoft.com/office/drawing/2014/main" xmlns="" id="{2C273A0E-373D-9AEB-2C9A-4F2C6BBB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1"/>
            <a:ext cx="489502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8836" name="Picture 6" descr="C:\Documents and Settings\hp\Desktop\Picture4.jpg">
            <a:extLst>
              <a:ext uri="{FF2B5EF4-FFF2-40B4-BE49-F238E27FC236}">
                <a16:creationId xmlns:a16="http://schemas.microsoft.com/office/drawing/2014/main" xmlns="" id="{00D794D5-8FC0-D6E4-A6CE-755A8FFD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05288"/>
            <a:ext cx="30861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Content Placeholder 7">
            <a:extLst>
              <a:ext uri="{FF2B5EF4-FFF2-40B4-BE49-F238E27FC236}">
                <a16:creationId xmlns:a16="http://schemas.microsoft.com/office/drawing/2014/main" xmlns="" id="{2EDAB0DF-1E0E-2275-27C2-DD5561A6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447801"/>
            <a:ext cx="8610600" cy="652463"/>
          </a:xfrm>
        </p:spPr>
        <p:txBody>
          <a:bodyPr/>
          <a:lstStyle/>
          <a:p>
            <a:r>
              <a:rPr lang="en-GB" altLang="en-US"/>
              <a:t>Masseran Instrument retrieval system</a:t>
            </a:r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3DF921E-AEA7-8AE1-359A-A5A39395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DEVICES FOR BROKEN INSTRUMENT REMOVAL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712AA1F7-F374-0A04-A2D2-D972D5D441FC}"/>
              </a:ext>
            </a:extLst>
          </p:cNvPr>
          <p:cNvSpPr txBox="1">
            <a:spLocks/>
          </p:cNvSpPr>
          <p:nvPr/>
        </p:nvSpPr>
        <p:spPr bwMode="auto">
          <a:xfrm>
            <a:off x="2133600" y="3657601"/>
            <a:ext cx="1981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700" dirty="0"/>
              <a:t>IRS</a:t>
            </a:r>
            <a:endParaRPr lang="en-US" sz="2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390D8F-F374-A396-B356-93DB8D74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GB" sz="2400" dirty="0"/>
              <a:t>MODIFICATION OF CONVENTIONAL INSTRUMENTS FOR INSTRUMENT REMOVAL</a:t>
            </a:r>
            <a:endParaRPr lang="en-US" sz="2400" dirty="0"/>
          </a:p>
        </p:txBody>
      </p:sp>
      <p:pic>
        <p:nvPicPr>
          <p:cNvPr id="249859" name="Picture 5">
            <a:extLst>
              <a:ext uri="{FF2B5EF4-FFF2-40B4-BE49-F238E27FC236}">
                <a16:creationId xmlns:a16="http://schemas.microsoft.com/office/drawing/2014/main" xmlns="" id="{FCF1853C-7CF1-A487-E3E4-6B77D794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84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6" descr="C:\Documents and Settings\hp\Desktop\Picture5.jpg">
            <a:extLst>
              <a:ext uri="{FF2B5EF4-FFF2-40B4-BE49-F238E27FC236}">
                <a16:creationId xmlns:a16="http://schemas.microsoft.com/office/drawing/2014/main" xmlns="" id="{229B517C-5B15-1810-A7D2-5E2075AF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126" y="1219200"/>
            <a:ext cx="457487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9861" name="TextBox 6">
            <a:extLst>
              <a:ext uri="{FF2B5EF4-FFF2-40B4-BE49-F238E27FC236}">
                <a16:creationId xmlns:a16="http://schemas.microsoft.com/office/drawing/2014/main" xmlns="" id="{9C453370-22C3-55B5-2D6C-602044F23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Modified GG Drills</a:t>
            </a:r>
            <a:endParaRPr lang="en-US" altLang="en-US"/>
          </a:p>
        </p:txBody>
      </p:sp>
      <p:sp>
        <p:nvSpPr>
          <p:cNvPr id="249862" name="TextBox 7">
            <a:extLst>
              <a:ext uri="{FF2B5EF4-FFF2-40B4-BE49-F238E27FC236}">
                <a16:creationId xmlns:a16="http://schemas.microsoft.com/office/drawing/2014/main" xmlns="" id="{7F576DCC-08C7-EF63-E806-A81580D2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0292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Modified LightSpeed Instruments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Content Placeholder 1">
            <a:extLst>
              <a:ext uri="{FF2B5EF4-FFF2-40B4-BE49-F238E27FC236}">
                <a16:creationId xmlns:a16="http://schemas.microsoft.com/office/drawing/2014/main" xmlns="" id="{B544B373-CD44-76A1-6158-56420F1D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5257801"/>
            <a:ext cx="8229600" cy="957263"/>
          </a:xfrm>
        </p:spPr>
        <p:txBody>
          <a:bodyPr/>
          <a:lstStyle/>
          <a:p>
            <a:r>
              <a:rPr lang="en-US" altLang="en-US"/>
              <a:t>Can be used withsuperglue to help remove fractured instruments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AFD2528-089A-5DCD-63C9-96B1A73B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Cancellier</a:t>
            </a:r>
            <a:r>
              <a:rPr lang="en-US" dirty="0"/>
              <a:t> Tubes </a:t>
            </a:r>
            <a:br>
              <a:rPr lang="en-US" dirty="0"/>
            </a:br>
            <a:endParaRPr lang="en-US" dirty="0"/>
          </a:p>
        </p:txBody>
      </p:sp>
      <p:pic>
        <p:nvPicPr>
          <p:cNvPr id="250884" name="Picture 2">
            <a:extLst>
              <a:ext uri="{FF2B5EF4-FFF2-40B4-BE49-F238E27FC236}">
                <a16:creationId xmlns:a16="http://schemas.microsoft.com/office/drawing/2014/main" xmlns="" id="{5D7A2573-8982-80BE-7776-DBD58018F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48339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583" y="1841863"/>
            <a:ext cx="11447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of Instruments given by Ingle and Levine </a:t>
            </a:r>
          </a:p>
          <a:p>
            <a:r>
              <a:rPr lang="en-US" dirty="0" smtClean="0"/>
              <a:t>Classification of Endodontic Instruments </a:t>
            </a:r>
          </a:p>
          <a:p>
            <a:r>
              <a:rPr lang="en-US" dirty="0" smtClean="0"/>
              <a:t>Group I Hand-operated Instruments </a:t>
            </a:r>
          </a:p>
          <a:p>
            <a:r>
              <a:rPr lang="en-US" dirty="0" smtClean="0"/>
              <a:t>Files </a:t>
            </a:r>
          </a:p>
          <a:p>
            <a:r>
              <a:rPr lang="en-US" dirty="0" smtClean="0"/>
              <a:t>Group II Low Speed Instruments with Latch-Type Design </a:t>
            </a:r>
          </a:p>
          <a:p>
            <a:r>
              <a:rPr lang="en-US" dirty="0" smtClean="0"/>
              <a:t>Group III Engine-Driven Instruments </a:t>
            </a:r>
          </a:p>
          <a:p>
            <a:r>
              <a:rPr lang="en-US" dirty="0" smtClean="0"/>
              <a:t>Generations of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First Generation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Second Generation </a:t>
            </a:r>
          </a:p>
          <a:p>
            <a:r>
              <a:rPr lang="en-US" dirty="0" smtClean="0"/>
              <a:t>Third Generation Files </a:t>
            </a:r>
          </a:p>
          <a:p>
            <a:r>
              <a:rPr lang="en-US" dirty="0" smtClean="0"/>
              <a:t>Fourth Generation Reciprocating Instruments </a:t>
            </a:r>
          </a:p>
          <a:p>
            <a:r>
              <a:rPr lang="en-US" dirty="0" smtClean="0"/>
              <a:t>Fifth Generation Instruments </a:t>
            </a:r>
          </a:p>
          <a:p>
            <a:r>
              <a:rPr lang="en-US" dirty="0" smtClean="0"/>
              <a:t>Scout Race Files</a:t>
            </a:r>
          </a:p>
          <a:p>
            <a:r>
              <a:rPr lang="en-US" dirty="0" smtClean="0"/>
              <a:t>Group IV Sonics and </a:t>
            </a:r>
            <a:r>
              <a:rPr lang="en-US" dirty="0" err="1" smtClean="0"/>
              <a:t>Ultrasonics</a:t>
            </a:r>
            <a:r>
              <a:rPr lang="en-US" dirty="0" smtClean="0"/>
              <a:t> in </a:t>
            </a:r>
            <a:r>
              <a:rPr lang="en-US" dirty="0" err="1" smtClean="0"/>
              <a:t>Endodontics</a:t>
            </a:r>
            <a:endParaRPr lang="en-US" dirty="0" smtClean="0"/>
          </a:p>
          <a:p>
            <a:r>
              <a:rPr lang="en-US" dirty="0" smtClean="0"/>
              <a:t>Sonic </a:t>
            </a:r>
            <a:r>
              <a:rPr lang="en-US" dirty="0" err="1" smtClean="0"/>
              <a:t>Handpiece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Instrument Deformation and Breakage</a:t>
            </a:r>
          </a:p>
          <a:p>
            <a:r>
              <a:rPr lang="en-US" dirty="0" smtClean="0"/>
              <a:t>Instruments Used for Filling Root Canals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Content Placeholder 1">
            <a:extLst>
              <a:ext uri="{FF2B5EF4-FFF2-40B4-BE49-F238E27FC236}">
                <a16:creationId xmlns:a16="http://schemas.microsoft.com/office/drawing/2014/main" xmlns="" id="{E90D4E44-DD46-3AC0-9E25-3F203806F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Contaminated endodontic files in general practice A study of visual and blood contamination on reprocessed endodontic files from general dental practice </a:t>
            </a:r>
          </a:p>
          <a:p>
            <a:r>
              <a:rPr lang="en-US" altLang="en-US"/>
              <a:t>This study demonstrates that endodontic files are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>
                <a:solidFill>
                  <a:srgbClr val="FF0000"/>
                </a:solidFill>
              </a:rPr>
              <a:t>not reliably decontaminated </a:t>
            </a:r>
            <a:r>
              <a:rPr lang="en-US" altLang="en-US"/>
              <a:t>by methods currently employed in dental practice.</a:t>
            </a:r>
          </a:p>
          <a:p>
            <a:endParaRPr lang="en-GB" altLang="en-US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000"/>
              <a:t>British Dental Journal (2005); 199, 513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000"/>
              <a:t>S. Letters, A. J. Smith, S. McHugh and J Bagg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EC931F52-1CAC-EEEA-5FC1-6B4085F2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/>
              <a:t>Instrument Sterilization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Content Placeholder 1">
            <a:extLst>
              <a:ext uri="{FF2B5EF4-FFF2-40B4-BE49-F238E27FC236}">
                <a16:creationId xmlns:a16="http://schemas.microsoft.com/office/drawing/2014/main" xmlns="" id="{2FFD0D42-6836-1303-DDA0-29A71EF0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Groups were "sterilized" by </a:t>
            </a:r>
          </a:p>
          <a:p>
            <a:pPr lvl="1">
              <a:defRPr/>
            </a:pPr>
            <a:r>
              <a:rPr lang="en-US" sz="2000" dirty="0" err="1">
                <a:cs typeface="Times New Roman" pitchFamily="18" charset="0"/>
              </a:rPr>
              <a:t>Glutaraldehyde</a:t>
            </a:r>
            <a:r>
              <a:rPr lang="en-US" sz="2000" dirty="0">
                <a:cs typeface="Times New Roman" pitchFamily="18" charset="0"/>
              </a:rPr>
              <a:t> Immersion, </a:t>
            </a:r>
          </a:p>
          <a:p>
            <a:pPr lvl="1">
              <a:defRPr/>
            </a:pPr>
            <a:r>
              <a:rPr lang="en-US" sz="2000" dirty="0">
                <a:cs typeface="Times New Roman" pitchFamily="18" charset="0"/>
              </a:rPr>
              <a:t>Steam Autoclaving, </a:t>
            </a:r>
          </a:p>
          <a:p>
            <a:pPr lvl="1">
              <a:defRPr/>
            </a:pPr>
            <a:r>
              <a:rPr lang="en-US" sz="2000" dirty="0">
                <a:cs typeface="Times New Roman" pitchFamily="18" charset="0"/>
              </a:rPr>
              <a:t>Various Techniques Of Salt Sterilization. </a:t>
            </a:r>
          </a:p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Only proper steam autoclaving reliably produced completely sterile instruments. </a:t>
            </a:r>
          </a:p>
          <a:p>
            <a:pPr>
              <a:defRPr/>
            </a:pPr>
            <a:r>
              <a:rPr lang="en-US" sz="2400" dirty="0">
                <a:cs typeface="Times New Roman" pitchFamily="18" charset="0"/>
              </a:rPr>
              <a:t>Salt sterilization and </a:t>
            </a:r>
            <a:r>
              <a:rPr lang="en-US" sz="2400" dirty="0" err="1">
                <a:cs typeface="Times New Roman" pitchFamily="18" charset="0"/>
              </a:rPr>
              <a:t>glutaraldehyde</a:t>
            </a:r>
            <a:r>
              <a:rPr lang="en-US" sz="2400" dirty="0">
                <a:cs typeface="Times New Roman" pitchFamily="18" charset="0"/>
              </a:rPr>
              <a:t> solutions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may not be adequate sterilization methods</a:t>
            </a:r>
            <a:r>
              <a:rPr lang="en-US" sz="2400" dirty="0">
                <a:cs typeface="Times New Roman" pitchFamily="18" charset="0"/>
              </a:rPr>
              <a:t> for endodontic hand files and should not be relied on to provide completely sterile instruments.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The sterilization of endodontic hand files. </a:t>
            </a:r>
            <a:r>
              <a:rPr lang="en-US" sz="2000" dirty="0">
                <a:cs typeface="Times New Roman" pitchFamily="18" charset="0"/>
              </a:rPr>
              <a:t>J </a:t>
            </a:r>
            <a:r>
              <a:rPr lang="en-US" sz="2000" dirty="0" err="1">
                <a:cs typeface="Times New Roman" pitchFamily="18" charset="0"/>
              </a:rPr>
              <a:t>Endod</a:t>
            </a:r>
            <a:r>
              <a:rPr lang="en-US" sz="2000" dirty="0">
                <a:cs typeface="Times New Roman" pitchFamily="18" charset="0"/>
              </a:rPr>
              <a:t>. 1996 Jun;22(6):321-2.</a:t>
            </a:r>
            <a:r>
              <a:rPr lang="en-US" sz="2000" u="sng" dirty="0">
                <a:cs typeface="Times New Roman" pitchFamily="18" charset="0"/>
                <a:hlinkClick r:id="rId2"/>
              </a:rPr>
              <a:t> 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GB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HurttCA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;  </a:t>
            </a:r>
            <a:r>
              <a:rPr lang="en-GB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RossmanLE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1800" b="1" dirty="0">
              <a:cs typeface="Times New Roman" pitchFamily="18" charset="0"/>
            </a:endParaRPr>
          </a:p>
          <a:p>
            <a:pPr>
              <a:defRPr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AF5C7FF-6D05-791E-344C-DA7D0BAC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Content Placeholder 1">
            <a:extLst>
              <a:ext uri="{FF2B5EF4-FFF2-40B4-BE49-F238E27FC236}">
                <a16:creationId xmlns:a16="http://schemas.microsoft.com/office/drawing/2014/main" xmlns="" id="{309EE343-6B65-7232-1693-6841C423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b="1"/>
              <a:t>Influence of sterilization on mechanical properties and fatigue resistance of nickel-titanium rotary endodontic instruments.</a:t>
            </a:r>
          </a:p>
          <a:p>
            <a:r>
              <a:rPr lang="en-US" altLang="en-US" sz="2400"/>
              <a:t>Changes in the mechanical properties of Ni-Ti endodontic instruments after five cycles of commonly used sterilization procedures were </a:t>
            </a:r>
            <a:r>
              <a:rPr lang="en-US" altLang="en-US" sz="2400">
                <a:solidFill>
                  <a:srgbClr val="FF0000"/>
                </a:solidFill>
              </a:rPr>
              <a:t>insignificant</a:t>
            </a:r>
            <a:r>
              <a:rPr lang="en-US" altLang="en-US" sz="2400"/>
              <a:t>. </a:t>
            </a:r>
          </a:p>
          <a:p>
            <a:r>
              <a:rPr lang="en-US" altLang="en-US" sz="2400"/>
              <a:t>The sterilization procedures are safe as they produced a </a:t>
            </a:r>
            <a:r>
              <a:rPr lang="en-US" altLang="en-US" sz="2400">
                <a:solidFill>
                  <a:srgbClr val="FF0000"/>
                </a:solidFill>
              </a:rPr>
              <a:t>significant increase in the fatigue resistance </a:t>
            </a:r>
            <a:r>
              <a:rPr lang="en-US" altLang="en-US" sz="2400"/>
              <a:t>of the instruments</a:t>
            </a:r>
          </a:p>
          <a:p>
            <a:endParaRPr lang="en-US" altLang="en-US" sz="1800" b="1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IEJ Volume 39, Number 9, September 2006 , pp. 709-715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Viana, A.; Gonzalez, B.; Buono, V; Bahia, M. </a:t>
            </a:r>
          </a:p>
          <a:p>
            <a:endParaRPr lang="en-US" alt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xmlns="" id="{2394737A-2E3E-1840-577F-E8262C4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                       TAKE HOME MESSAGE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B53B1C5F-668C-0A80-9BBF-5F4DAD104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dirty="0"/>
              <a:t>    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From a biological perspective, root canal treatment is directed toward the elimination of micro-organisms from the root canal system and the prevention of reinfection. </a:t>
            </a:r>
            <a:endParaRPr lang="en-US" sz="2400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Technological advances in the form of rotary </a:t>
            </a:r>
            <a:r>
              <a:rPr lang="en-US" sz="2400" b="0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NiTi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instruments have led to dramatic improvements in the ability to shape root canals with potentially fewer procedural complications.</a:t>
            </a:r>
            <a:endParaRPr lang="en-US" altLang="en-US" sz="3600" b="1" dirty="0">
              <a:solidFill>
                <a:srgbClr val="A2412E"/>
              </a:solidFill>
            </a:endParaRPr>
          </a:p>
        </p:txBody>
      </p:sp>
      <p:pic>
        <p:nvPicPr>
          <p:cNvPr id="62468" name="Picture 4" descr="C:\Users\singh\Desktop\my folder 1\my seminars\3rd year seminars\smear layer\0507_Ruddle_Figure9b.jpg">
            <a:extLst>
              <a:ext uri="{FF2B5EF4-FFF2-40B4-BE49-F238E27FC236}">
                <a16:creationId xmlns:a16="http://schemas.microsoft.com/office/drawing/2014/main" xmlns="" id="{1534D1AD-E362-187B-9336-4EDA9551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F8BB414F-A9FB-C0BD-6E84-FEC2B2E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QUESTIONS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xmlns="" id="{06CDC407-BDA0-4353-3EF6-2DEA01F87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Instruments used for GP removal .</a:t>
            </a:r>
          </a:p>
          <a:p>
            <a:r>
              <a:rPr lang="en-US" dirty="0"/>
              <a:t>Do warm Gutta-Percha techniques damage the PDL?</a:t>
            </a:r>
            <a:endParaRPr lang="en-IN" altLang="en-US" dirty="0"/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xmlns="" id="{E92ADA08-69C9-58EE-50DB-5DA29E16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FB2FD848-C907-AC3E-05BC-915CCC64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Practice 11</a:t>
            </a:r>
            <a:r>
              <a:rPr lang="en-US" altLang="en-US" sz="2400" baseline="30000"/>
              <a:t>th</a:t>
            </a:r>
            <a:r>
              <a:rPr lang="en-US" altLang="en-US" sz="2400"/>
              <a:t>  Edn. Grossman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Pathways Of The Pulp 6</a:t>
            </a:r>
            <a:r>
              <a:rPr lang="en-US" altLang="en-US" sz="2400" baseline="30000"/>
              <a:t>th</a:t>
            </a:r>
            <a:r>
              <a:rPr lang="en-US" altLang="en-US" sz="2400"/>
              <a:t>  Edn. &amp; 9</a:t>
            </a:r>
            <a:r>
              <a:rPr lang="en-US" altLang="en-US" sz="2400" baseline="30000"/>
              <a:t>th </a:t>
            </a:r>
            <a:r>
              <a:rPr lang="en-US" altLang="en-US" sz="2400"/>
              <a:t> Edn. Cohen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Vol 1 Arnaldo Castellucci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Ingle 5</a:t>
            </a:r>
            <a:r>
              <a:rPr lang="en-GB" altLang="en-US" sz="2400" baseline="30000"/>
              <a:t>th</a:t>
            </a:r>
            <a:r>
              <a:rPr lang="en-GB" altLang="en-US" sz="2400"/>
              <a:t> Edn.</a:t>
            </a:r>
            <a:endParaRPr lang="en-US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Text book of Endodontology Bergenholtz Reitz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Therapy Weine 5</a:t>
            </a:r>
            <a:r>
              <a:rPr lang="en-US" altLang="en-US" sz="2400" baseline="30000"/>
              <a:t>th</a:t>
            </a:r>
            <a:r>
              <a:rPr lang="en-US" altLang="en-US" sz="2400"/>
              <a:t> Edition</a:t>
            </a:r>
            <a:endParaRPr lang="en-GB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Endodontics William Johnson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Principles and practice of Endodontics- Walton &amp;Torabinejad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Microsurgery in Endodontics Syngcuk Kim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Textbook of Endodontics Nisha Garg Amit Garg </a:t>
            </a:r>
            <a:endParaRPr lang="en-US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52756-FA03-E784-817E-523E5880B79C}"/>
              </a:ext>
            </a:extLst>
          </p:cNvPr>
          <p:cNvSpPr/>
          <p:nvPr/>
        </p:nvSpPr>
        <p:spPr>
          <a:xfrm>
            <a:off x="2676331" y="1656184"/>
            <a:ext cx="6700934" cy="2458616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90306"/>
                </a:solidFill>
                <a:latin typeface="Lucida Calligraphy" pitchFamily="66" charset="0"/>
              </a:rPr>
              <a:t>THANKYOU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C354E1F-654A-2A1D-A6AF-A65845C6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81138"/>
            <a:ext cx="8610600" cy="4525962"/>
          </a:xfrm>
        </p:spPr>
        <p:txBody>
          <a:bodyPr>
            <a:normAutofit fontScale="92500" lnSpcReduction="10000"/>
          </a:bodyPr>
          <a:lstStyle/>
          <a:p>
            <a:pPr marL="452437" indent="-342900">
              <a:buFont typeface="Wingdings 3" panose="05040102010807070707" pitchFamily="18" charset="2"/>
              <a:buAutoNum type="arabicPeriod"/>
              <a:defRPr/>
            </a:pPr>
            <a:r>
              <a:rPr lang="en-US" sz="2000" dirty="0"/>
              <a:t>Zach OOO 1965 – Monkey study, effect of temp increase on pulp</a:t>
            </a:r>
            <a:br>
              <a:rPr lang="en-US" sz="2000" dirty="0"/>
            </a:br>
            <a:r>
              <a:rPr lang="en-US" sz="2000" dirty="0"/>
              <a:t>a. 4 degree – pulps recovered</a:t>
            </a:r>
            <a:br>
              <a:rPr lang="en-US" sz="2000" dirty="0"/>
            </a:br>
            <a:r>
              <a:rPr lang="en-US" sz="2000" dirty="0"/>
              <a:t>b. 10 degree – 85% recovered; 15% necrotic</a:t>
            </a:r>
            <a:br>
              <a:rPr lang="en-US" sz="2000" dirty="0"/>
            </a:br>
            <a:r>
              <a:rPr lang="en-US" sz="2000" dirty="0"/>
              <a:t>c. 20 degree – 40% recovered; 60% necrotic</a:t>
            </a:r>
          </a:p>
          <a:p>
            <a:pPr marL="452437" indent="-342900">
              <a:buNone/>
              <a:defRPr/>
            </a:pPr>
            <a:r>
              <a:rPr lang="en-US" sz="2000" dirty="0"/>
              <a:t>	d. &gt;20 degree – none recovered</a:t>
            </a:r>
          </a:p>
          <a:p>
            <a:pPr marL="452437" indent="-342900">
              <a:buNone/>
              <a:defRPr/>
            </a:pPr>
            <a:endParaRPr lang="en-US" sz="20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2000" dirty="0"/>
              <a:t>2. Baumgartner JOE 2001 – This study tested the change in radicular temperature associated with use of System B and </a:t>
            </a:r>
            <a:r>
              <a:rPr lang="en-US" sz="2000" dirty="0" err="1"/>
              <a:t>Obtura</a:t>
            </a:r>
            <a:r>
              <a:rPr lang="en-US" sz="2000" dirty="0"/>
              <a:t>. 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At no time did the external root temperature increase more than 10</a:t>
            </a:r>
            <a:r>
              <a:rPr lang="en-US" sz="2000" baseline="30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.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20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2000" dirty="0"/>
              <a:t>3. </a:t>
            </a:r>
            <a:r>
              <a:rPr lang="en-US" sz="2000" dirty="0" err="1"/>
              <a:t>Gutmann</a:t>
            </a:r>
            <a:r>
              <a:rPr lang="en-US" sz="2000" dirty="0"/>
              <a:t> JOE 1987 – Confirmed Baumgartner’s study and found </a:t>
            </a:r>
          </a:p>
          <a:p>
            <a:pPr lvl="1">
              <a:buFont typeface="Verdana" panose="020B0604030504040204" pitchFamily="34" charset="0"/>
              <a:buNone/>
              <a:defRPr/>
            </a:pPr>
            <a:r>
              <a:rPr lang="en-US" sz="2000" dirty="0"/>
              <a:t>Maximum temperature change from placement of GP </a:t>
            </a:r>
            <a:r>
              <a:rPr lang="en-US" sz="2000" dirty="0">
                <a:solidFill>
                  <a:srgbClr val="FF0000"/>
                </a:solidFill>
              </a:rPr>
              <a:t>with </a:t>
            </a:r>
            <a:r>
              <a:rPr lang="en-US" sz="2000" dirty="0" err="1">
                <a:solidFill>
                  <a:srgbClr val="FF0000"/>
                </a:solidFill>
              </a:rPr>
              <a:t>Obtura</a:t>
            </a:r>
            <a:r>
              <a:rPr lang="en-US" sz="2000" dirty="0">
                <a:solidFill>
                  <a:srgbClr val="FF0000"/>
                </a:solidFill>
              </a:rPr>
              <a:t> was 1.1</a:t>
            </a:r>
            <a:r>
              <a:rPr lang="en-US" sz="2000" baseline="30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. </a:t>
            </a:r>
          </a:p>
          <a:p>
            <a:pPr lvl="1">
              <a:buFont typeface="Verdana" panose="020B0604030504040204" pitchFamily="34" charset="0"/>
              <a:buNone/>
              <a:defRPr/>
            </a:pPr>
            <a:r>
              <a:rPr lang="en-US" sz="2000" dirty="0"/>
              <a:t>Noted that 10 degree C change will damage PDL cells.</a:t>
            </a:r>
          </a:p>
          <a:p>
            <a:pPr lvl="1">
              <a:buFont typeface="Verdana" panose="020B0604030504040204" pitchFamily="34" charset="0"/>
              <a:buNone/>
              <a:defRPr/>
            </a:pPr>
            <a:r>
              <a:rPr lang="en-US" sz="2000" dirty="0"/>
              <a:t>Temps never reached this high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111E35D-39E6-3E94-E6F5-A707501C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Do warm Gutta-Percha techniques damage the PDL?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4F4EC8E-9E46-4EA1-D584-DBDF7D63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Instruments For Post Space Preparation</a:t>
            </a:r>
            <a:endParaRPr lang="en-US" dirty="0"/>
          </a:p>
        </p:txBody>
      </p:sp>
      <p:pic>
        <p:nvPicPr>
          <p:cNvPr id="222211" name="Picture 2">
            <a:extLst>
              <a:ext uri="{FF2B5EF4-FFF2-40B4-BE49-F238E27FC236}">
                <a16:creationId xmlns:a16="http://schemas.microsoft.com/office/drawing/2014/main" xmlns="" id="{95A6766E-5D5B-78F8-1967-785B1B2A15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5000" y="1752601"/>
            <a:ext cx="8229600" cy="1985963"/>
          </a:xfrm>
          <a:noFill/>
        </p:spPr>
      </p:pic>
      <p:pic>
        <p:nvPicPr>
          <p:cNvPr id="222212" name="Picture 3">
            <a:extLst>
              <a:ext uri="{FF2B5EF4-FFF2-40B4-BE49-F238E27FC236}">
                <a16:creationId xmlns:a16="http://schemas.microsoft.com/office/drawing/2014/main" xmlns="" id="{9E08FCA7-AD17-9D16-A7D9-67E7F7CE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1"/>
            <a:ext cx="1143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2" descr="scan0028b">
            <a:extLst>
              <a:ext uri="{FF2B5EF4-FFF2-40B4-BE49-F238E27FC236}">
                <a16:creationId xmlns:a16="http://schemas.microsoft.com/office/drawing/2014/main" xmlns="" id="{1B2EE7E5-98DB-4CB5-8E4B-D2DC857A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56"/>
          <a:stretch>
            <a:fillRect/>
          </a:stretch>
        </p:blipFill>
        <p:spPr bwMode="auto">
          <a:xfrm>
            <a:off x="2362200" y="3505201"/>
            <a:ext cx="60198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Text Box 4">
            <a:extLst>
              <a:ext uri="{FF2B5EF4-FFF2-40B4-BE49-F238E27FC236}">
                <a16:creationId xmlns:a16="http://schemas.microsoft.com/office/drawing/2014/main" xmlns="" id="{FAEB8315-93DF-3A56-B9E5-0EEAB985F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Peeso – Reamers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4B31964-2636-FE17-ACAC-E62DAA09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2672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Most often used in preparing coronal portion of the root canal for </a:t>
            </a:r>
            <a:r>
              <a:rPr lang="en-US" dirty="0" err="1"/>
              <a:t>recieving</a:t>
            </a:r>
            <a:r>
              <a:rPr lang="en-US" dirty="0"/>
              <a:t> a post core</a:t>
            </a:r>
            <a:endParaRPr lang="en-US" dirty="0">
              <a:sym typeface="Symbol" pitchFamily="18" charset="2"/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 err="1"/>
              <a:t>Safe</a:t>
            </a:r>
            <a:r>
              <a:rPr lang="en-US" dirty="0" err="1">
                <a:sym typeface="Symbol" pitchFamily="18" charset="2"/>
              </a:rPr>
              <a:t></a:t>
            </a:r>
            <a:r>
              <a:rPr lang="en-US" dirty="0" err="1"/>
              <a:t>ended</a:t>
            </a:r>
            <a:endParaRPr lang="en-US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Tip – Diameter: 0.7 – 1.7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Used in a brushing motion</a:t>
            </a:r>
          </a:p>
        </p:txBody>
      </p:sp>
      <p:pic>
        <p:nvPicPr>
          <p:cNvPr id="222216" name="Picture 6" descr="pessotip">
            <a:extLst>
              <a:ext uri="{FF2B5EF4-FFF2-40B4-BE49-F238E27FC236}">
                <a16:creationId xmlns:a16="http://schemas.microsoft.com/office/drawing/2014/main" xmlns="" id="{DB3BDB83-37E6-F2DD-FA2A-A33CF8E7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419600"/>
            <a:ext cx="34337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C:\Documents and Settings\hp\Desktop\New Folder (3)\mta block.JPG">
            <a:extLst>
              <a:ext uri="{FF2B5EF4-FFF2-40B4-BE49-F238E27FC236}">
                <a16:creationId xmlns:a16="http://schemas.microsoft.com/office/drawing/2014/main" xmlns="" id="{D1587B61-9767-03E8-A6C4-FD9F58D3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0124">
            <a:off x="2590800" y="838201"/>
            <a:ext cx="3429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5" name="Picture 3" descr="C:\Documents and Settings\hp\Desktop\New Folder (3)\dovgan.JPG">
            <a:extLst>
              <a:ext uri="{FF2B5EF4-FFF2-40B4-BE49-F238E27FC236}">
                <a16:creationId xmlns:a16="http://schemas.microsoft.com/office/drawing/2014/main" xmlns="" id="{37811C73-1E80-10BD-E39C-442966A5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4114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6" name="Picture 4" descr="C:\Documents and Settings\hp\Desktop\New Folder (3)\MTA.JPG">
            <a:extLst>
              <a:ext uri="{FF2B5EF4-FFF2-40B4-BE49-F238E27FC236}">
                <a16:creationId xmlns:a16="http://schemas.microsoft.com/office/drawing/2014/main" xmlns="" id="{59EF4C9F-8625-BC5C-FACF-DB850E39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91001"/>
            <a:ext cx="3114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Content Placeholder 7">
            <a:extLst>
              <a:ext uri="{FF2B5EF4-FFF2-40B4-BE49-F238E27FC236}">
                <a16:creationId xmlns:a16="http://schemas.microsoft.com/office/drawing/2014/main" xmlns="" id="{52CD618B-2458-82AC-7996-799967A3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5486401"/>
            <a:ext cx="3733800" cy="728663"/>
          </a:xfrm>
        </p:spPr>
        <p:txBody>
          <a:bodyPr/>
          <a:lstStyle/>
          <a:p>
            <a:r>
              <a:rPr lang="en-GB" altLang="en-US"/>
              <a:t>Dovgan’s Carriers</a:t>
            </a:r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9F9B2D3-D6B1-02AB-D5F3-43BEBC771B8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  <a:prstDash val="dash"/>
          </a:ln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en-GB" dirty="0">
                <a:effectLst/>
              </a:rPr>
              <a:t>INSTRUMENTS FOR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PERFORATION REPAIR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7" descr="C:\Documents and Settings\hp\Desktop\New Folder (4)\IMG_3371.JPG">
            <a:extLst>
              <a:ext uri="{FF2B5EF4-FFF2-40B4-BE49-F238E27FC236}">
                <a16:creationId xmlns:a16="http://schemas.microsoft.com/office/drawing/2014/main" xmlns="" id="{3AC3F779-F012-94E8-2EC6-8F0C8D58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14601"/>
            <a:ext cx="3584575" cy="410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4259" name="Picture 8" descr="C:\Documents and Settings\hp\Desktop\New Folder (4)\IMG_3357.JPG">
            <a:extLst>
              <a:ext uri="{FF2B5EF4-FFF2-40B4-BE49-F238E27FC236}">
                <a16:creationId xmlns:a16="http://schemas.microsoft.com/office/drawing/2014/main" xmlns="" id="{53E08F35-ADAD-336B-81FB-89D7051A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201988" cy="277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4260" name="Picture 9" descr="C:\Documents and Settings\hp\Desktop\New Folder (4)\IMG_3359.JPG">
            <a:extLst>
              <a:ext uri="{FF2B5EF4-FFF2-40B4-BE49-F238E27FC236}">
                <a16:creationId xmlns:a16="http://schemas.microsoft.com/office/drawing/2014/main" xmlns="" id="{6AE38011-D7BE-EFE6-5828-73A4CD00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1"/>
            <a:ext cx="4913313" cy="343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Content Placeholder 1">
            <a:extLst>
              <a:ext uri="{FF2B5EF4-FFF2-40B4-BE49-F238E27FC236}">
                <a16:creationId xmlns:a16="http://schemas.microsoft.com/office/drawing/2014/main" xmlns="" id="{F7EC00FF-073B-E584-C834-0444E9F7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Oscillatory range of 1,500 to 3,000 cycles per second</a:t>
            </a:r>
          </a:p>
        </p:txBody>
      </p:sp>
      <p:pic>
        <p:nvPicPr>
          <p:cNvPr id="225283" name="Picture 2">
            <a:extLst>
              <a:ext uri="{FF2B5EF4-FFF2-40B4-BE49-F238E27FC236}">
                <a16:creationId xmlns:a16="http://schemas.microsoft.com/office/drawing/2014/main" xmlns="" id="{36597D89-CA22-5A79-CB5F-DE152FC8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35321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4" name="Picture 3">
            <a:extLst>
              <a:ext uri="{FF2B5EF4-FFF2-40B4-BE49-F238E27FC236}">
                <a16:creationId xmlns:a16="http://schemas.microsoft.com/office/drawing/2014/main" xmlns="" id="{D4A643C5-7B8C-4D8C-0821-F43583EE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3754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52731F10-C520-5006-2BE6-EC10636CB04E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91440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GB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Sonics</a:t>
            </a: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55E1A9C-4C95-AABF-AE10-1E198EE0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GB" dirty="0"/>
              <a:t>Sonics &amp; </a:t>
            </a:r>
            <a:r>
              <a:rPr lang="en-GB" dirty="0" err="1"/>
              <a:t>UltraSonics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6">
            <a:extLst>
              <a:ext uri="{FF2B5EF4-FFF2-40B4-BE49-F238E27FC236}">
                <a16:creationId xmlns:a16="http://schemas.microsoft.com/office/drawing/2014/main" xmlns="" id="{DE2BA923-15CD-8B62-44DD-0423CCBD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44338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552826-95D0-FA3D-286E-9B55A39F3658}"/>
              </a:ext>
            </a:extLst>
          </p:cNvPr>
          <p:cNvSpPr txBox="1"/>
          <p:nvPr/>
        </p:nvSpPr>
        <p:spPr>
          <a:xfrm>
            <a:off x="5791200" y="228601"/>
            <a:ext cx="46482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</a:rPr>
              <a:t>Files used in sonic instruments. </a:t>
            </a:r>
          </a:p>
          <a:p>
            <a:pPr>
              <a:defRPr/>
            </a:pPr>
            <a:endParaRPr lang="en-US" sz="2000" b="1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1" dirty="0" err="1">
                <a:latin typeface="Arial" charset="0"/>
              </a:rPr>
              <a:t>Heliosonic</a:t>
            </a:r>
            <a:r>
              <a:rPr lang="en-US" sz="2000" b="1" dirty="0">
                <a:latin typeface="Arial" charset="0"/>
              </a:rPr>
              <a:t> File </a:t>
            </a:r>
          </a:p>
          <a:p>
            <a:pPr marL="457200" indent="-457200">
              <a:defRPr/>
            </a:pPr>
            <a:r>
              <a:rPr lang="en-US" sz="2000" b="1" dirty="0">
                <a:latin typeface="Arial" charset="0"/>
              </a:rPr>
              <a:t>	(Based On A Triple File),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000" b="1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charset="0"/>
              </a:rPr>
              <a:t>The Characteristic Shaper File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000" b="1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1" dirty="0">
                <a:latin typeface="Arial" charset="0"/>
              </a:rPr>
              <a:t>The </a:t>
            </a:r>
            <a:r>
              <a:rPr lang="en-US" sz="2000" b="1" dirty="0" err="1">
                <a:latin typeface="Arial" charset="0"/>
              </a:rPr>
              <a:t>Rispisonic</a:t>
            </a:r>
            <a:r>
              <a:rPr lang="en-US" sz="2000" b="1" dirty="0">
                <a:latin typeface="Arial" charset="0"/>
              </a:rPr>
              <a:t> File.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226308" name="Picture 2">
            <a:extLst>
              <a:ext uri="{FF2B5EF4-FFF2-40B4-BE49-F238E27FC236}">
                <a16:creationId xmlns:a16="http://schemas.microsoft.com/office/drawing/2014/main" xmlns="" id="{2BC694B8-01D0-CA1F-670E-AB68BE8F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3400"/>
            <a:ext cx="3978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1046</Words>
  <Application>Microsoft Office PowerPoint</Application>
  <PresentationFormat>Custom</PresentationFormat>
  <Paragraphs>186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RUNGTA COLLEGE OF DENTAL SCIENCES AND RESEARCH</vt:lpstr>
      <vt:lpstr>Specific learning Objectives </vt:lpstr>
      <vt:lpstr>Content</vt:lpstr>
      <vt:lpstr>Do warm Gutta-Percha techniques damage the PDL?</vt:lpstr>
      <vt:lpstr>Instruments For Post Space Preparation</vt:lpstr>
      <vt:lpstr>INSTRUMENTS FOR  PERFORATION REPAIR</vt:lpstr>
      <vt:lpstr>Slide 7</vt:lpstr>
      <vt:lpstr>Sonics &amp; UltraSonics</vt:lpstr>
      <vt:lpstr>Slide 9</vt:lpstr>
      <vt:lpstr>Ultrasonics</vt:lpstr>
      <vt:lpstr>Ultrasonics</vt:lpstr>
      <vt:lpstr>Slide 12</vt:lpstr>
      <vt:lpstr>Ultrasonic Tips</vt:lpstr>
      <vt:lpstr>Slide 14</vt:lpstr>
      <vt:lpstr>Access refinement tips</vt:lpstr>
      <vt:lpstr>Vibratory tips</vt:lpstr>
      <vt:lpstr>Bulk removal tips</vt:lpstr>
      <vt:lpstr>Troughing tips</vt:lpstr>
      <vt:lpstr>Non-Surgical  Endodontic Retreatment</vt:lpstr>
      <vt:lpstr>Gutta Percha Removal</vt:lpstr>
      <vt:lpstr>Protaper Retreatment Files</vt:lpstr>
      <vt:lpstr>Post Removal Systems</vt:lpstr>
      <vt:lpstr>Steiglitz Forceps</vt:lpstr>
      <vt:lpstr>Slide 24</vt:lpstr>
      <vt:lpstr>MUNCE DISCOVERY BURS </vt:lpstr>
      <vt:lpstr>Mueller burs</vt:lpstr>
      <vt:lpstr>DEVICES FOR BROKEN INSTRUMENT REMOVAL</vt:lpstr>
      <vt:lpstr>MODIFICATION OF CONVENTIONAL INSTRUMENTS FOR INSTRUMENT REMOVAL</vt:lpstr>
      <vt:lpstr>Cancellier Tubes  </vt:lpstr>
      <vt:lpstr>Instrument Sterilization</vt:lpstr>
      <vt:lpstr>Slide 31</vt:lpstr>
      <vt:lpstr>Slide 32</vt:lpstr>
      <vt:lpstr>                       TAKE HOME MESSAGE</vt:lpstr>
      <vt:lpstr>QUESTIONS</vt:lpstr>
      <vt:lpstr>REFERENCES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shalvi wadighare</dc:creator>
  <cp:lastModifiedBy>test</cp:lastModifiedBy>
  <cp:revision>4</cp:revision>
  <dcterms:created xsi:type="dcterms:W3CDTF">2023-04-18T05:58:17Z</dcterms:created>
  <dcterms:modified xsi:type="dcterms:W3CDTF">2023-04-18T08:50:47Z</dcterms:modified>
</cp:coreProperties>
</file>